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90" r:id="rId6"/>
    <p:sldId id="291" r:id="rId7"/>
    <p:sldId id="308" r:id="rId8"/>
    <p:sldId id="310" r:id="rId9"/>
    <p:sldId id="302" r:id="rId10"/>
    <p:sldId id="307" r:id="rId11"/>
    <p:sldId id="311" r:id="rId12"/>
    <p:sldId id="289" r:id="rId13"/>
    <p:sldId id="295" r:id="rId14"/>
    <p:sldId id="297" r:id="rId15"/>
    <p:sldId id="298" r:id="rId16"/>
    <p:sldId id="292" r:id="rId17"/>
    <p:sldId id="294" r:id="rId18"/>
    <p:sldId id="312" r:id="rId19"/>
    <p:sldId id="299" r:id="rId20"/>
    <p:sldId id="273" r:id="rId21"/>
    <p:sldId id="313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meå - en kommun som vill mer" id="{8095FB62-FD68-4584-B121-9D69DA7E2D24}">
          <p14:sldIdLst>
            <p14:sldId id="288"/>
            <p14:sldId id="290"/>
            <p14:sldId id="291"/>
            <p14:sldId id="308"/>
            <p14:sldId id="310"/>
            <p14:sldId id="302"/>
            <p14:sldId id="307"/>
            <p14:sldId id="311"/>
            <p14:sldId id="289"/>
            <p14:sldId id="295"/>
            <p14:sldId id="297"/>
            <p14:sldId id="298"/>
            <p14:sldId id="292"/>
            <p14:sldId id="294"/>
            <p14:sldId id="312"/>
            <p14:sldId id="299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10A62-CAE1-4B61-7544-54A7920D9964}" name="Nils Håkansson" initials="NH" userId="S::nils.hakansson@umea.se::0e1207ff-0e8d-4463-823d-fb7bb28bb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B1C2"/>
    <a:srgbClr val="F9C623"/>
    <a:srgbClr val="FFED00"/>
    <a:srgbClr val="D1E8FF"/>
    <a:srgbClr val="8CBE00"/>
    <a:srgbClr val="555555"/>
    <a:srgbClr val="00A01E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676CF-95D2-4671-B329-454C0AC391C5}" v="3" dt="2025-01-20T11:18:5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1" autoAdjust="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5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61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0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4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1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2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4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1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3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96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2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64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50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1" y="1437625"/>
            <a:ext cx="5322588" cy="2201205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23690" y="4450594"/>
            <a:ext cx="187220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1" y="251547"/>
            <a:ext cx="8323801" cy="517379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56507" y="1472201"/>
            <a:ext cx="8219902" cy="2671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7419" y="891111"/>
            <a:ext cx="8308207" cy="46766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256743"/>
            <a:ext cx="7812432" cy="425054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50807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1403" y="3136582"/>
            <a:ext cx="7812432" cy="495046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1702" y="151637"/>
            <a:ext cx="7812432" cy="291632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51810" y="3723773"/>
            <a:ext cx="7812432" cy="4741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2233831"/>
            <a:ext cx="8640960" cy="949977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91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7354" y="1044279"/>
            <a:ext cx="3491952" cy="16697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4570040" y="2912364"/>
            <a:ext cx="4570040" cy="138757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2912364"/>
            <a:ext cx="4570040" cy="138757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8507" y="3111810"/>
            <a:ext cx="3918134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966858" y="3111810"/>
            <a:ext cx="3730333" cy="1080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736" y="0"/>
            <a:ext cx="4569305" cy="25717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1" y="945683"/>
            <a:ext cx="3491952" cy="84674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2571750"/>
            <a:ext cx="4570040" cy="172819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2787773"/>
            <a:ext cx="3928524" cy="130104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3320" y="1616530"/>
            <a:ext cx="3702860" cy="10801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9566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0" y="249492"/>
            <a:ext cx="8099693" cy="48605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1059582"/>
            <a:ext cx="3692152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5004048" y="1059582"/>
            <a:ext cx="3384376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8580" y="899187"/>
            <a:ext cx="781243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31827" y="241157"/>
            <a:ext cx="7812432" cy="662857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4790" y="904052"/>
            <a:ext cx="781622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8037" y="241158"/>
            <a:ext cx="7816221" cy="603648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66CD5E-7263-42D8-A4D8-17CBE060D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6" y="1883094"/>
            <a:ext cx="1958984" cy="19589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BA2D7E-24E1-4433-A42D-82F7FA0969C3}"/>
              </a:ext>
            </a:extLst>
          </p:cNvPr>
          <p:cNvSpPr txBox="1"/>
          <p:nvPr userDrawn="1"/>
        </p:nvSpPr>
        <p:spPr>
          <a:xfrm rot="-660000">
            <a:off x="7030143" y="2426882"/>
            <a:ext cx="1593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Lorem</a:t>
            </a:r>
            <a:br>
              <a:rPr lang="sv-SE" sz="3200" b="1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adipisicing</a:t>
            </a:r>
            <a:br>
              <a:rPr lang="sv-SE" sz="3200" b="1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amet</a:t>
            </a:r>
            <a:br>
              <a:rPr lang="sv-SE" sz="1800" b="1" i="1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4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406300"/>
            <a:ext cx="7812432" cy="4250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352605" y="891183"/>
            <a:ext cx="7812433" cy="3456384"/>
          </a:xfrm>
        </p:spPr>
        <p:txBody>
          <a:bodyPr/>
          <a:lstStyle>
            <a:lvl1pPr marL="0" indent="0">
              <a:buNone/>
              <a:defRPr sz="1800" b="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2474" y="251548"/>
            <a:ext cx="8013576" cy="714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2578" y="1007522"/>
            <a:ext cx="8003232" cy="307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F6FA0B-B1DF-4FFD-BC93-048BB07B2D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9" y="4502440"/>
            <a:ext cx="99668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73" r:id="rId8"/>
    <p:sldLayoutId id="2147483668" r:id="rId9"/>
    <p:sldLayoutId id="2147483666" r:id="rId10"/>
    <p:sldLayoutId id="2147483669" r:id="rId11"/>
    <p:sldLayoutId id="2147483657" r:id="rId12"/>
    <p:sldLayoutId id="2147483655" r:id="rId13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taty, dinosaurie, röd, utomhus&#10;&#10;Automatiskt genererad beskrivning">
            <a:extLst>
              <a:ext uri="{FF2B5EF4-FFF2-40B4-BE49-F238E27FC236}">
                <a16:creationId xmlns:a16="http://schemas.microsoft.com/office/drawing/2014/main" id="{F28FF980-FE83-72BA-AB65-C17716700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B404396-5765-D732-81D3-88B3302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1" y="270932"/>
            <a:ext cx="3491952" cy="21962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is a progressive and growing municipality that strives to be a leader in northern Europe.</a:t>
            </a:r>
            <a:endParaRPr lang="sv-SE" sz="2400" dirty="0">
              <a:latin typeface="+mn-l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AC7D2-B124-2C3D-FCB6-BC9BF439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With a focus on sustainable development, innovation and equality, we continue to be an inclusive city and welcomes everyone who wants to live here.</a:t>
            </a:r>
            <a:endParaRPr lang="sv-SE" sz="14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C0D80B-3C59-26EF-6C6B-1ABAD7EC9AD9}"/>
              </a:ext>
            </a:extLst>
          </p:cNvPr>
          <p:cNvSpPr txBox="1"/>
          <p:nvPr/>
        </p:nvSpPr>
        <p:spPr>
          <a:xfrm>
            <a:off x="373312" y="4872568"/>
            <a:ext cx="1654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Updated</a:t>
            </a:r>
            <a:r>
              <a:rPr lang="sv-SE" sz="1100" dirty="0"/>
              <a:t> </a:t>
            </a:r>
            <a:r>
              <a:rPr lang="sv-SE" sz="1100" dirty="0" err="1"/>
              <a:t>January</a:t>
            </a:r>
            <a:r>
              <a:rPr lang="sv-SE" sz="1100" dirty="0"/>
              <a:t> 15 2025</a:t>
            </a:r>
          </a:p>
        </p:txBody>
      </p:sp>
    </p:spTree>
    <p:extLst>
      <p:ext uri="{BB962C8B-B14F-4D97-AF65-F5344CB8AC3E}">
        <p14:creationId xmlns:p14="http://schemas.microsoft.com/office/powerpoint/2010/main" val="2067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1A74F97-57D4-13F9-88FF-DD7395CB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9F8728-F280-9CAB-5EC5-4768A4F7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Umeå is a leading cultural city with a strong DIY-tradition. Culture has its natural place in Umeå.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FAEED2-CE9B-F8A4-F35E-6F91237704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We know that culture provides perspectives, opens doors and connects people across cultures and ages. </a:t>
            </a:r>
            <a:endParaRPr lang="sv-SE" sz="1600" dirty="0">
              <a:cs typeface="Arial"/>
            </a:endParaRPr>
          </a:p>
        </p:txBody>
      </p:sp>
      <p:pic>
        <p:nvPicPr>
          <p:cNvPr id="8" name="Platshållare för bild 7" descr="En bild som visar musik, konsert, himmel, Musikplats">
            <a:extLst>
              <a:ext uri="{FF2B5EF4-FFF2-40B4-BE49-F238E27FC236}">
                <a16:creationId xmlns:a16="http://schemas.microsoft.com/office/drawing/2014/main" id="{5E104EFD-109E-D8CB-82F9-2F4CF1F240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2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9AEAA-8DC1-9C0D-7530-2FB04AD4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one of Sweden's leading sport municipalities and consistently ranks high in national rankings.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2A7CE1-FB6D-BBFC-C079-8CCDCCB201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Our 241 sports associations engage, build community, and contribute to </a:t>
            </a:r>
            <a:r>
              <a:rPr lang="en-US" sz="1600" dirty="0" err="1">
                <a:cs typeface="Arial"/>
              </a:rPr>
              <a:t>Umeå's</a:t>
            </a:r>
            <a:r>
              <a:rPr lang="en-US" sz="1600" dirty="0">
                <a:cs typeface="Arial"/>
              </a:rPr>
              <a:t> continued safe and secure growth.</a:t>
            </a:r>
            <a:endParaRPr lang="sv-SE" sz="1600" dirty="0">
              <a:cs typeface="Arial"/>
            </a:endParaRPr>
          </a:p>
        </p:txBody>
      </p:sp>
      <p:pic>
        <p:nvPicPr>
          <p:cNvPr id="12" name="Platshållare för bild 11" descr="En bild som visar skridskoåkning, stadium, arena, hockey">
            <a:extLst>
              <a:ext uri="{FF2B5EF4-FFF2-40B4-BE49-F238E27FC236}">
                <a16:creationId xmlns:a16="http://schemas.microsoft.com/office/drawing/2014/main" id="{C21E65BB-F5DE-FB3E-9500-4A49BC9FB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90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8DB781-7313-DE4C-D3D7-9E1C51A2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5019D-5A81-E016-1E14-DAB7EEF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northern Sweden's largest meeting and event city. </a:t>
            </a:r>
            <a:r>
              <a:rPr lang="sv-SE" sz="1600" dirty="0" err="1"/>
              <a:t>Hundreds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meetings </a:t>
            </a:r>
            <a:r>
              <a:rPr lang="sv-SE" sz="1600" dirty="0" err="1"/>
              <a:t>give</a:t>
            </a:r>
            <a:r>
              <a:rPr lang="sv-SE" sz="1600" dirty="0"/>
              <a:t> new </a:t>
            </a:r>
            <a:r>
              <a:rPr lang="sv-SE" sz="1600" dirty="0" err="1"/>
              <a:t>perspectives</a:t>
            </a:r>
            <a:r>
              <a:rPr lang="sv-SE" sz="1600" dirty="0"/>
              <a:t> 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year</a:t>
            </a:r>
            <a:r>
              <a:rPr lang="sv-SE" sz="1600" dirty="0"/>
              <a:t>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3E114F-9415-095B-F224-D106268DB2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Rally World Championship, Jazz Festival, </a:t>
            </a:r>
            <a:r>
              <a:rPr lang="en-US" sz="1600" dirty="0" err="1"/>
              <a:t>Littfest</a:t>
            </a:r>
            <a:r>
              <a:rPr lang="en-US" sz="1600" dirty="0"/>
              <a:t>, Umeå Football Festival, </a:t>
            </a:r>
            <a:r>
              <a:rPr lang="en-US" sz="1600" dirty="0" err="1"/>
              <a:t>Brännbollsyran</a:t>
            </a:r>
            <a:r>
              <a:rPr lang="en-US" sz="1600" dirty="0"/>
              <a:t>, House of Metal and more!</a:t>
            </a:r>
            <a:endParaRPr lang="sv-SE" sz="1600" dirty="0"/>
          </a:p>
        </p:txBody>
      </p:sp>
      <p:pic>
        <p:nvPicPr>
          <p:cNvPr id="21" name="Platshållare för bild 20" descr="En bild som visar himmel, publik, konsert, Magenta">
            <a:extLst>
              <a:ext uri="{FF2B5EF4-FFF2-40B4-BE49-F238E27FC236}">
                <a16:creationId xmlns:a16="http://schemas.microsoft.com/office/drawing/2014/main" id="{A15963E2-B9FE-1E86-70C1-F60E9B97A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3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däggdjur, himmel, ko, utomhus&#10;&#10;Automatiskt genererad beskrivning">
            <a:extLst>
              <a:ext uri="{FF2B5EF4-FFF2-40B4-BE49-F238E27FC236}">
                <a16:creationId xmlns:a16="http://schemas.microsoft.com/office/drawing/2014/main" id="{D6D1188D-DB01-B96B-29C6-D1A50B94D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8"/>
          <a:stretch/>
        </p:blipFill>
        <p:spPr>
          <a:xfrm>
            <a:off x="20" y="10"/>
            <a:ext cx="9143980" cy="2912354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716A38-19DC-9845-5E7C-A6966BFF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91081" cy="1188132"/>
          </a:xfrm>
        </p:spPr>
        <p:txBody>
          <a:bodyPr/>
          <a:lstStyle/>
          <a:p>
            <a:r>
              <a:rPr lang="en-US" sz="1600" dirty="0" err="1"/>
              <a:t>Ubmeje</a:t>
            </a:r>
            <a:r>
              <a:rPr lang="en-US" sz="1600" dirty="0"/>
              <a:t>, Umeå in </a:t>
            </a:r>
            <a:r>
              <a:rPr lang="en-US" sz="1600" dirty="0" err="1"/>
              <a:t>sami</a:t>
            </a:r>
            <a:r>
              <a:rPr lang="en-US" sz="1600" dirty="0"/>
              <a:t> language, is a natural part of Sápmi. </a:t>
            </a:r>
            <a:r>
              <a:rPr lang="en-US" sz="1600" dirty="0" err="1"/>
              <a:t>Ubmeje</a:t>
            </a:r>
            <a:r>
              <a:rPr lang="en-US" sz="1600" dirty="0"/>
              <a:t> has been reindeer grazing land for several hundred years. </a:t>
            </a:r>
            <a:endParaRPr lang="sv-SE" sz="16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3D53C4-FE43-DE93-84C7-F90C0AECA0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Umeå municipality is an administrative area for three minority languages; Finnish, </a:t>
            </a:r>
            <a:r>
              <a:rPr lang="en-US" sz="1600" dirty="0" err="1"/>
              <a:t>Meänkieli</a:t>
            </a:r>
            <a:r>
              <a:rPr lang="en-US" sz="1600" dirty="0"/>
              <a:t>, and </a:t>
            </a:r>
            <a:r>
              <a:rPr lang="en-US" sz="1600" dirty="0" err="1"/>
              <a:t>Umesami</a:t>
            </a:r>
            <a:r>
              <a:rPr lang="en-US" sz="1600" dirty="0"/>
              <a:t>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936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6350667A-FAD2-1EBB-F741-8A073113E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2" b="9386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39DA-A887-41C7-1DA4-CF9FC59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Our location makes Umeå a natural hub for infrastructure and logistics in all directions. One of the best in Sweden.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50B63-79AF-3BA3-4094-B836DB7E25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Umeå has a large airport, train connections, a ferry to Vaasa, and great road connections (E4/E12).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1512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26E8F-3514-FB10-E515-E00466BA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6F2DFF-8715-04C7-A8E9-B94892C6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Calibri"/>
                <a:cs typeface="Arial"/>
              </a:rPr>
              <a:t>Umeå is growing. In five years, more job opportunities have been created through 8,800 new jobs and 800 new employers. </a:t>
            </a:r>
            <a:endParaRPr lang="sv-SE" sz="1600" dirty="0">
              <a:ea typeface="Calibri"/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56EC30-3BCE-74FD-26D8-1F65F7A2C0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We continue to build for the future and make room for future neighbors. The goal is to complete 2,000 homes every year.</a:t>
            </a:r>
            <a:endParaRPr lang="sv-SE" sz="1600" dirty="0"/>
          </a:p>
        </p:txBody>
      </p:sp>
      <p:pic>
        <p:nvPicPr>
          <p:cNvPr id="11" name="Platshållare för bild 10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B4E53DF1-81A5-C4FF-F755-F39AD18C62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2593" r="-667" b="34931"/>
          <a:stretch/>
        </p:blipFill>
        <p:spPr>
          <a:xfrm>
            <a:off x="0" y="-24963"/>
            <a:ext cx="9222378" cy="2937327"/>
          </a:xfrm>
        </p:spPr>
      </p:pic>
    </p:spTree>
    <p:extLst>
      <p:ext uri="{BB962C8B-B14F-4D97-AF65-F5344CB8AC3E}">
        <p14:creationId xmlns:p14="http://schemas.microsoft.com/office/powerpoint/2010/main" val="284043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cen, inomhus, person, person&#10;&#10;Automatiskt genererad beskrivning">
            <a:extLst>
              <a:ext uri="{FF2B5EF4-FFF2-40B4-BE49-F238E27FC236}">
                <a16:creationId xmlns:a16="http://schemas.microsoft.com/office/drawing/2014/main" id="{15505C85-3C9D-403B-13E5-B28E41F49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9" b="7925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F006B-73F7-5577-31F7-598B3F2C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Umeå municipality is northern Sweden's largest employer and will recruit 1,000 new colleagues annually over the next decade. </a:t>
            </a:r>
            <a:endParaRPr lang="sv-SE" sz="1600" dirty="0"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7FBB7E-B793-3318-B775-5AFF2999BF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Over 13,000 brave, sharp, safe, and proud employees make important contributions every day.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6975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7B29A-E73D-89DF-CA2C-5B7BE632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12535-3981-0266-1BAA-1831E28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Leading universities strengthen Umeå and give new perspectives in various fields, including Nobel Prize-winning research. </a:t>
            </a:r>
            <a:endParaRPr lang="sv-SE" sz="16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B1FD7A-4F57-E6D5-18AC-787E8B4F42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39,000 students choose to study in Umeå. Many of them stay and contribute to our and their own development.</a:t>
            </a:r>
            <a:endParaRPr lang="sv-SE" sz="1600" dirty="0"/>
          </a:p>
        </p:txBody>
      </p:sp>
      <p:pic>
        <p:nvPicPr>
          <p:cNvPr id="7" name="Platshållare för bild 6" descr="En bild som visar klädsel, person, person, personer&#10;&#10;Automatiskt genererad beskrivning">
            <a:extLst>
              <a:ext uri="{FF2B5EF4-FFF2-40B4-BE49-F238E27FC236}">
                <a16:creationId xmlns:a16="http://schemas.microsoft.com/office/drawing/2014/main" id="{0C3F38D9-D555-5817-9F1F-2A6362E52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6612"/>
          <a:stretch>
            <a:fillRect/>
          </a:stretch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9296854-2BF0-8D5F-443C-5159F02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FD31C-1E98-1D90-9728-431C0A6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2998398"/>
            <a:ext cx="3918134" cy="13069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With a focus on sustainable development, innovation and inclusion</a:t>
            </a:r>
            <a:r>
              <a:rPr lang="en-US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continues to be an attractive and equal place for both residents and businesses. </a:t>
            </a:r>
            <a:endParaRPr lang="sv-SE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E12F4A-CA21-3440-4129-B95F27509C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2998398"/>
            <a:ext cx="3730333" cy="1306945"/>
          </a:xfrm>
        </p:spPr>
        <p:txBody>
          <a:bodyPr/>
          <a:lstStyle/>
          <a:p>
            <a:r>
              <a:rPr lang="en-US" sz="1600" dirty="0"/>
              <a:t>Maybe also for you? Please visit umea.se, where you can read more and be guided further.</a:t>
            </a:r>
            <a:endParaRPr lang="sv-SE" sz="1600" dirty="0"/>
          </a:p>
        </p:txBody>
      </p:sp>
      <p:pic>
        <p:nvPicPr>
          <p:cNvPr id="19" name="Platshållare för bild 18" descr="En bild som visar utomhus, vatten, himmel, reflektion&#10;&#10;Automatiskt genererad beskrivning">
            <a:extLst>
              <a:ext uri="{FF2B5EF4-FFF2-40B4-BE49-F238E27FC236}">
                <a16:creationId xmlns:a16="http://schemas.microsoft.com/office/drawing/2014/main" id="{CCDB4D1C-8899-2EA6-146C-174873F54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20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byggnad, Cykelhjul, tunnelbana, gata&#10;&#10;Automatiskt genererad beskrivning">
            <a:extLst>
              <a:ext uri="{FF2B5EF4-FFF2-40B4-BE49-F238E27FC236}">
                <a16:creationId xmlns:a16="http://schemas.microsoft.com/office/drawing/2014/main" id="{CC1D6D23-CFA1-39E3-0D6C-F6696CDA8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E4F857-39A4-7E62-BC17-A1D2B21C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06436"/>
            <a:ext cx="3918134" cy="1188132"/>
          </a:xfrm>
        </p:spPr>
        <p:txBody>
          <a:bodyPr/>
          <a:lstStyle/>
          <a:p>
            <a:r>
              <a:rPr lang="en-US" sz="1600" dirty="0"/>
              <a:t>In Umeå equality and sustainability are fundamental blocks as we develop the city towards our vision.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C38F3A-E18C-F7DE-F173-8AB0643D4E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847362" y="3006436"/>
            <a:ext cx="3730333" cy="1188132"/>
          </a:xfrm>
        </p:spPr>
        <p:txBody>
          <a:bodyPr/>
          <a:lstStyle/>
          <a:p>
            <a:r>
              <a:rPr lang="en-US" sz="1600" dirty="0"/>
              <a:t>In 2023 an ambitious climate roadmap was adopted, stating that the municipality should be climate neutral by 2040.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35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F3C21B9-2ED1-4581-E59B-6DCD47A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113AD-2AAC-FCE1-C8A6-3FF31BF5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growing fast – and has been since the 1970’s. Our vision is to have at least 200,000 inhabitants by 2050.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8032F-485B-B577-169B-EB327F3D5F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918134" cy="1188132"/>
          </a:xfrm>
        </p:spPr>
        <p:txBody>
          <a:bodyPr/>
          <a:lstStyle/>
          <a:p>
            <a:r>
              <a:rPr lang="en-US" sz="1600" dirty="0"/>
              <a:t>Today over 136,000 people from all corners of the world live in our municipality.</a:t>
            </a:r>
            <a:endParaRPr lang="sv-SE" sz="1600" dirty="0"/>
          </a:p>
        </p:txBody>
      </p:sp>
      <p:pic>
        <p:nvPicPr>
          <p:cNvPr id="11" name="Platshållare för bild 10" descr="En bild som visar Stadsdesign, Bostadsområde, utomhus, hus&#10;&#10;Automatiskt genererad beskrivning">
            <a:extLst>
              <a:ext uri="{FF2B5EF4-FFF2-40B4-BE49-F238E27FC236}">
                <a16:creationId xmlns:a16="http://schemas.microsoft.com/office/drawing/2014/main" id="{1252DA64-F979-D0FD-59B9-9CDF9295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9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38CB9AA-4801-9075-DD4D-5D43CD88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8F8BE-E550-97A2-5811-BF8E18A0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Sweden's best municipality to live and reside in, according to an independent survey in 2024.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30AED-F1A2-AC6D-414C-F49F28A3C9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The survey is based on factors such as education, healthcare, jobs, infrastructure, and safety. </a:t>
            </a:r>
            <a:endParaRPr lang="sv-SE" sz="1600" dirty="0"/>
          </a:p>
        </p:txBody>
      </p:sp>
      <p:pic>
        <p:nvPicPr>
          <p:cNvPr id="6" name="Platshållare för bild 5" descr="En bild som visar utomhus, gräs, gräsmatta, person&#10;&#10;Automatiskt genererad beskrivning">
            <a:extLst>
              <a:ext uri="{FF2B5EF4-FFF2-40B4-BE49-F238E27FC236}">
                <a16:creationId xmlns:a16="http://schemas.microsoft.com/office/drawing/2014/main" id="{EF256FED-3286-0129-7DE8-04ED63264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b="2018"/>
          <a:stretch/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33AD494C-5AC5-0B2E-EFD4-6BEB3ACF40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33009"/>
          <a:stretch/>
        </p:blipFill>
        <p:spPr>
          <a:xfrm>
            <a:off x="20" y="10"/>
            <a:ext cx="9143980" cy="2912354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E8262-10F5-AEB7-190F-3F0F2F51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>
            <a:normAutofit/>
          </a:bodyPr>
          <a:lstStyle/>
          <a:p>
            <a:r>
              <a:rPr lang="en-US" sz="1600" dirty="0"/>
              <a:t>Umeå is northern Sweden's fastest sustainably growing region. </a:t>
            </a:r>
            <a:endParaRPr lang="sv-SE" sz="16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3A82D7-EDCB-21A2-D11B-46FFAE5A94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We attract young people, contributing to strong population growth.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825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1947F4-6931-EF34-8FBA-8A3A5E67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FD7D986-742E-99EC-3303-638EC062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one of Sweden's strongest growing real estate markets. We are leading in our part of the country. </a:t>
            </a:r>
            <a:endParaRPr lang="sv-SE" sz="16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A0164-1801-8533-5DEF-AFA720AB7A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>
                <a:cs typeface="Arial"/>
              </a:rPr>
              <a:t>Newsec</a:t>
            </a:r>
            <a:r>
              <a:rPr lang="en-US" sz="1600" dirty="0">
                <a:cs typeface="Arial"/>
              </a:rPr>
              <a:t> ranks Umeå at 6th place when real estate markets in Sweden's largest municipalities are compared.</a:t>
            </a:r>
            <a:endParaRPr lang="sv-SE" sz="1600" dirty="0">
              <a:cs typeface="Arial"/>
            </a:endParaRPr>
          </a:p>
        </p:txBody>
      </p:sp>
      <p:pic>
        <p:nvPicPr>
          <p:cNvPr id="13" name="Platshållare för bild 12" descr="En bild som visar himmel, utomhus, klädsel, person&#10;&#10;Automatiskt genererad beskrivning">
            <a:extLst>
              <a:ext uri="{FF2B5EF4-FFF2-40B4-BE49-F238E27FC236}">
                <a16:creationId xmlns:a16="http://schemas.microsoft.com/office/drawing/2014/main" id="{420DA3CA-5917-9706-569C-75C9C3E2F0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99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0BD7B0-68B5-BFB4-E32E-E29568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BYT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1D34A-1531-6D81-C1AE-58ADDC04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an equality role model. Our strategic work for equal rights continues to inspire others to follow.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EFF38A-09D0-1850-53FE-7C65AABF15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In 2024 a global magazine called Umeå “the most feminist city in the world” – well we are probably one of them. </a:t>
            </a:r>
            <a:endParaRPr lang="sv-SE" sz="1600" dirty="0"/>
          </a:p>
        </p:txBody>
      </p:sp>
      <p:pic>
        <p:nvPicPr>
          <p:cNvPr id="8" name="Platshållare för bild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7070E257-A219-229D-5E72-B0AC2A5B8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0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A728063-5623-9726-B48D-DB9F7CC1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CA9913-30ED-AF18-7090-F28EBD3F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en-US" sz="1600" dirty="0"/>
              <a:t>Umeå is both country and city. The central parts grow densely and at the same time, every third inhabitant lives outside the city.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A73572-CCD7-1CAA-F130-F2A8D35816C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Close to 90 percent of homes in Umeå are built where bicycle or bus are the easiest ways to get to work and study.</a:t>
            </a:r>
            <a:endParaRPr lang="sv-SE" sz="1600" dirty="0"/>
          </a:p>
        </p:txBody>
      </p:sp>
      <p:pic>
        <p:nvPicPr>
          <p:cNvPr id="9" name="Platshållare för bild 8" descr="En bild som visar utomhus, himmel, vatten, träd&#10;&#10;Automatiskt genererad beskrivning">
            <a:extLst>
              <a:ext uri="{FF2B5EF4-FFF2-40B4-BE49-F238E27FC236}">
                <a16:creationId xmlns:a16="http://schemas.microsoft.com/office/drawing/2014/main" id="{D1A2F2C5-1090-EFBC-789A-3DD72E569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7F2A8F-CCAD-DFA7-092E-678C9229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280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A39F2-87BD-BD6E-D1AD-66CC5A07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a community and cultural municipality where engagement is as natural as the water that connects the city. </a:t>
            </a:r>
            <a:endParaRPr lang="sv-SE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AE694-0936-A9BB-DFBE-49009FCBF7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Every year, we allocate over 32 million SEK to our associations. This makes Umeå an active and safe municipality.</a:t>
            </a:r>
            <a:endParaRPr lang="sv-SE" dirty="0"/>
          </a:p>
        </p:txBody>
      </p:sp>
      <p:pic>
        <p:nvPicPr>
          <p:cNvPr id="12" name="Platshållare för bild 11" descr="En bild som visar konsert, musik, scen, underhållning&#10;&#10;Automatiskt genererad beskrivning">
            <a:extLst>
              <a:ext uri="{FF2B5EF4-FFF2-40B4-BE49-F238E27FC236}">
                <a16:creationId xmlns:a16="http://schemas.microsoft.com/office/drawing/2014/main" id="{E3DF4C23-365C-A879-CA00-9C0EAEA27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2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163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Umeå kommun">
      <a:dk1>
        <a:srgbClr val="555555"/>
      </a:dk1>
      <a:lt1>
        <a:srgbClr val="FFFFFF"/>
      </a:lt1>
      <a:dk2>
        <a:srgbClr val="AFAFAF"/>
      </a:dk2>
      <a:lt2>
        <a:srgbClr val="F0F0F0"/>
      </a:lt2>
      <a:accent1>
        <a:srgbClr val="00A01E"/>
      </a:accent1>
      <a:accent2>
        <a:srgbClr val="D1E8FF"/>
      </a:accent2>
      <a:accent3>
        <a:srgbClr val="E3B1C2"/>
      </a:accent3>
      <a:accent4>
        <a:srgbClr val="8CBE00"/>
      </a:accent4>
      <a:accent5>
        <a:srgbClr val="006E1E"/>
      </a:accent5>
      <a:accent6>
        <a:srgbClr val="AFAFAF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0FF195DE-77FE-416E-8B2D-D9839DE67143}" vid="{6E5FCBEC-8E63-4E08-BBA0-6A15C9B0AB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10159-9864-4215-9cda-e9ccaf23c753">
      <Terms xmlns="http://schemas.microsoft.com/office/infopath/2007/PartnerControls"/>
    </lcf76f155ced4ddcb4097134ff3c332f>
    <TaxCatchAll xmlns="78f36f23-18b8-4007-939d-146bec17ba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D1671CF13DB94CB021430BEFFCD8F5" ma:contentTypeVersion="18" ma:contentTypeDescription="Skapa ett nytt dokument." ma:contentTypeScope="" ma:versionID="87e6ab1fb0930ae76f1c97b4aa0abc41">
  <xsd:schema xmlns:xsd="http://www.w3.org/2001/XMLSchema" xmlns:xs="http://www.w3.org/2001/XMLSchema" xmlns:p="http://schemas.microsoft.com/office/2006/metadata/properties" xmlns:ns2="f8110159-9864-4215-9cda-e9ccaf23c753" xmlns:ns3="78f36f23-18b8-4007-939d-146bec17ba90" targetNamespace="http://schemas.microsoft.com/office/2006/metadata/properties" ma:root="true" ma:fieldsID="2fc8114ad391cca03dc95a4f6077d735" ns2:_="" ns3:_="">
    <xsd:import namespace="f8110159-9864-4215-9cda-e9ccaf23c753"/>
    <xsd:import namespace="78f36f23-18b8-4007-939d-146bec17b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10159-9864-4215-9cda-e9ccaf23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6f23-18b8-4007-939d-146bec17b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a889ac-45da-41ea-b29b-72ba6e7998a2}" ma:internalName="TaxCatchAll" ma:showField="CatchAllData" ma:web="78f36f23-18b8-4007-939d-146bec17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6B3B-0F52-457B-AFD8-F8A80E1D61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1E1C25-E0CD-4A2B-BA00-302B62CD1CE4}">
  <ds:schemaRefs>
    <ds:schemaRef ds:uri="http://purl.org/dc/dcmitype/"/>
    <ds:schemaRef ds:uri="http://purl.org/dc/terms/"/>
    <ds:schemaRef ds:uri="f8110159-9864-4215-9cda-e9ccaf23c75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8f36f23-18b8-4007-939d-146bec17ba9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CD749F1-6A23-4F15-AAB8-64F65613DB0D}">
  <ds:schemaRefs>
    <ds:schemaRef ds:uri="78f36f23-18b8-4007-939d-146bec17ba90"/>
    <ds:schemaRef ds:uri="f8110159-9864-4215-9cda-e9ccaf23c7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4291</TotalTime>
  <Words>742</Words>
  <Application>Microsoft Office PowerPoint</Application>
  <PresentationFormat>Bildspel på skärmen (16:9)</PresentationFormat>
  <Paragraphs>54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Powerpoint_mall</vt:lpstr>
      <vt:lpstr>Umeå is a progressive and growing municipality that strives to be a leader in northern Europe.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BYT BILD</vt:lpstr>
      <vt:lpstr>PowerPoint-presentation</vt:lpstr>
      <vt:lpstr>PowerPoint-presentation</vt:lpstr>
      <vt:lpstr>Bild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Hansen</dc:creator>
  <cp:lastModifiedBy>Håkan Göransson</cp:lastModifiedBy>
  <cp:revision>28</cp:revision>
  <dcterms:created xsi:type="dcterms:W3CDTF">2024-04-30T20:27:53Z</dcterms:created>
  <dcterms:modified xsi:type="dcterms:W3CDTF">2025-01-20T11:33:33Z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0x010100C2D1671CF13DB94CB021430BEFFCD8F5</vt:lpwstr>
  </property>
  <property fmtid="{D5CDD505-2E9C-101B-9397-08002B2CF9AE}" pid="3" name="MediaServiceImageTags">
    <vt:lpwstr/>
  </property>
</Properties>
</file>